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DM Sans Bold" charset="1" panose="00000000000000000000"/>
      <p:regular r:id="rId21"/>
    </p:embeddedFont>
    <p:embeddedFont>
      <p:font typeface="Open Sans Extra Bold" charset="1" panose="020B0906030804020204"/>
      <p:regular r:id="rId22"/>
    </p:embeddedFont>
    <p:embeddedFont>
      <p:font typeface="Canva Sans Bold" charset="1" panose="020B0803030501040103"/>
      <p:regular r:id="rId23"/>
    </p:embeddedFont>
    <p:embeddedFont>
      <p:font typeface="Hammersmith One" charset="1" panose="02010703030501060504"/>
      <p:regular r:id="rId24"/>
    </p:embeddedFont>
    <p:embeddedFont>
      <p:font typeface="Public Sans Bold" charset="1" panose="00000000000000000000"/>
      <p:regular r:id="rId25"/>
    </p:embeddedFont>
    <p:embeddedFont>
      <p:font typeface="Public Sans" charset="1" panose="00000000000000000000"/>
      <p:regular r:id="rId26"/>
    </p:embeddedFont>
    <p:embeddedFont>
      <p:font typeface="DM Sans" charset="1" panose="00000000000000000000"/>
      <p:regular r:id="rId27"/>
    </p:embeddedFont>
    <p:embeddedFont>
      <p:font typeface="Public Sans Medium" charset="1" panose="00000000000000000000"/>
      <p:regular r:id="rId28"/>
    </p:embeddedFont>
    <p:embeddedFont>
      <p:font typeface="Times New Roman Bold" charset="1" panose="020308020704050203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jpeg" Type="http://schemas.openxmlformats.org/officeDocument/2006/relationships/image"/><Relationship Id="rId4" Target="../media/VAGYA-QLuh8.mp4" Type="http://schemas.openxmlformats.org/officeDocument/2006/relationships/video"/><Relationship Id="rId5" Target="../media/VAGYA-QLuh8.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136543"/>
            <a:ext cx="10910396" cy="3200970"/>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Project presentation</a:t>
            </a:r>
          </a:p>
        </p:txBody>
      </p:sp>
      <p:sp>
        <p:nvSpPr>
          <p:cNvPr name="TextBox 18" id="18"/>
          <p:cNvSpPr txBox="true"/>
          <p:nvPr/>
        </p:nvSpPr>
        <p:spPr>
          <a:xfrm rot="0">
            <a:off x="4914102" y="6624033"/>
            <a:ext cx="8459795" cy="57802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GROUP -G14</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3149406" y="1896764"/>
            <a:ext cx="12948994" cy="6493472"/>
          </a:xfrm>
          <a:custGeom>
            <a:avLst/>
            <a:gdLst/>
            <a:ahLst/>
            <a:cxnLst/>
            <a:rect r="r" b="b" t="t" l="l"/>
            <a:pathLst>
              <a:path h="6493472" w="12948994">
                <a:moveTo>
                  <a:pt x="0" y="0"/>
                </a:moveTo>
                <a:lnTo>
                  <a:pt x="12948994" y="0"/>
                </a:lnTo>
                <a:lnTo>
                  <a:pt x="12948994" y="6493472"/>
                </a:lnTo>
                <a:lnTo>
                  <a:pt x="0" y="6493472"/>
                </a:lnTo>
                <a:lnTo>
                  <a:pt x="0" y="0"/>
                </a:lnTo>
                <a:close/>
              </a:path>
            </a:pathLst>
          </a:custGeom>
          <a:blipFill>
            <a:blip r:embed="rId3"/>
            <a:stretch>
              <a:fillRect l="-1320" t="0" r="-425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845054" y="1661815"/>
            <a:ext cx="14474840" cy="7234085"/>
          </a:xfrm>
          <a:custGeom>
            <a:avLst/>
            <a:gdLst/>
            <a:ahLst/>
            <a:cxnLst/>
            <a:rect r="r" b="b" t="t" l="l"/>
            <a:pathLst>
              <a:path h="7234085" w="14474840">
                <a:moveTo>
                  <a:pt x="0" y="0"/>
                </a:moveTo>
                <a:lnTo>
                  <a:pt x="14474840" y="0"/>
                </a:lnTo>
                <a:lnTo>
                  <a:pt x="14474840" y="7234085"/>
                </a:lnTo>
                <a:lnTo>
                  <a:pt x="0" y="7234085"/>
                </a:lnTo>
                <a:lnTo>
                  <a:pt x="0" y="0"/>
                </a:lnTo>
                <a:close/>
              </a:path>
            </a:pathLst>
          </a:custGeom>
          <a:blipFill>
            <a:blip r:embed="rId3"/>
            <a:stretch>
              <a:fillRect l="0" t="-1273" r="0" b="-1273"/>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804860" y="1257679"/>
            <a:ext cx="12805582" cy="7410057"/>
          </a:xfrm>
          <a:custGeom>
            <a:avLst/>
            <a:gdLst/>
            <a:ahLst/>
            <a:cxnLst/>
            <a:rect r="r" b="b" t="t" l="l"/>
            <a:pathLst>
              <a:path h="7410057" w="12805582">
                <a:moveTo>
                  <a:pt x="0" y="0"/>
                </a:moveTo>
                <a:lnTo>
                  <a:pt x="12805582" y="0"/>
                </a:lnTo>
                <a:lnTo>
                  <a:pt x="12805582" y="7410057"/>
                </a:lnTo>
                <a:lnTo>
                  <a:pt x="0" y="7410057"/>
                </a:lnTo>
                <a:lnTo>
                  <a:pt x="0" y="0"/>
                </a:lnTo>
                <a:close/>
              </a:path>
            </a:pathLst>
          </a:custGeom>
          <a:blipFill>
            <a:blip r:embed="rId3"/>
            <a:stretch>
              <a:fillRect l="0" t="-296" r="-3664" b="-473"/>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111431" y="336836"/>
            <a:ext cx="1359098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PROJECT DESCRIPTION</a:t>
            </a:r>
          </a:p>
        </p:txBody>
      </p:sp>
      <p:sp>
        <p:nvSpPr>
          <p:cNvPr name="TextBox 4" id="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5" id="5"/>
          <p:cNvSpPr txBox="true"/>
          <p:nvPr/>
        </p:nvSpPr>
        <p:spPr>
          <a:xfrm rot="0">
            <a:off x="2061185" y="2412270"/>
            <a:ext cx="15198115" cy="7371359"/>
          </a:xfrm>
          <a:prstGeom prst="rect">
            <a:avLst/>
          </a:prstGeom>
        </p:spPr>
        <p:txBody>
          <a:bodyPr anchor="t" rtlCol="false" tIns="0" lIns="0" bIns="0" rIns="0">
            <a:spAutoFit/>
          </a:bodyPr>
          <a:lstStyle/>
          <a:p>
            <a:pPr algn="ctr">
              <a:lnSpc>
                <a:spcPts val="4482"/>
              </a:lnSpc>
            </a:pPr>
            <a:r>
              <a:rPr lang="en-US" sz="3201" b="true">
                <a:solidFill>
                  <a:srgbClr val="000000"/>
                </a:solidFill>
                <a:latin typeface="Canva Sans Bold"/>
                <a:ea typeface="Canva Sans Bold"/>
                <a:cs typeface="Canva Sans Bold"/>
                <a:sym typeface="Canva Sans Bold"/>
              </a:rPr>
              <a:t>SixthHand: Empowering Learning Through Accessibility</a:t>
            </a:r>
          </a:p>
          <a:p>
            <a:pPr algn="ctr">
              <a:lnSpc>
                <a:spcPts val="4482"/>
              </a:lnSpc>
            </a:pPr>
            <a:r>
              <a:rPr lang="en-US" sz="3201" b="true">
                <a:solidFill>
                  <a:srgbClr val="000000"/>
                </a:solidFill>
                <a:latin typeface="Canva Sans Bold"/>
                <a:ea typeface="Canva Sans Bold"/>
                <a:cs typeface="Canva Sans Bold"/>
                <a:sym typeface="Canva Sans Bold"/>
              </a:rPr>
              <a:t>SixthHand is an innovative platform designed to break barriers and promote inclusivity for individuals with disabilities. This user-friendly application combines advanced technology with a compassionate approach to cater to the needs of visually and speech-impaired individuals.</a:t>
            </a:r>
          </a:p>
          <a:p>
            <a:pPr algn="ctr">
              <a:lnSpc>
                <a:spcPts val="4482"/>
              </a:lnSpc>
            </a:pPr>
            <a:r>
              <a:rPr lang="en-US" sz="3201" b="true">
                <a:solidFill>
                  <a:srgbClr val="000000"/>
                </a:solidFill>
                <a:latin typeface="Canva Sans Bold"/>
                <a:ea typeface="Canva Sans Bold"/>
                <a:cs typeface="Canva Sans Bold"/>
                <a:sym typeface="Canva Sans Bold"/>
              </a:rPr>
              <a:t>Key Features:</a:t>
            </a:r>
          </a:p>
          <a:p>
            <a:pPr algn="ctr" marL="691266" indent="-345633" lvl="1">
              <a:lnSpc>
                <a:spcPts val="4482"/>
              </a:lnSpc>
              <a:buFont typeface="Arial"/>
              <a:buChar char="•"/>
            </a:pPr>
            <a:r>
              <a:rPr lang="en-US" b="true" sz="3201">
                <a:solidFill>
                  <a:srgbClr val="000000"/>
                </a:solidFill>
                <a:latin typeface="Canva Sans Bold"/>
                <a:ea typeface="Canva Sans Bold"/>
                <a:cs typeface="Canva Sans Bold"/>
                <a:sym typeface="Canva Sans Bold"/>
              </a:rPr>
              <a:t>Text-to-Speech for the Visually Impaired: Converts written content into audible speech, enabling users to access and understand materials effortlessly.</a:t>
            </a:r>
          </a:p>
          <a:p>
            <a:pPr algn="ctr" marL="691266" indent="-345633" lvl="1">
              <a:lnSpc>
                <a:spcPts val="4482"/>
              </a:lnSpc>
              <a:buFont typeface="Arial"/>
              <a:buChar char="•"/>
            </a:pPr>
            <a:r>
              <a:rPr lang="en-US" b="true" sz="3201">
                <a:solidFill>
                  <a:srgbClr val="000000"/>
                </a:solidFill>
                <a:latin typeface="Canva Sans Bold"/>
                <a:ea typeface="Canva Sans Bold"/>
                <a:cs typeface="Canva Sans Bold"/>
                <a:sym typeface="Canva Sans Bold"/>
              </a:rPr>
              <a:t>Gesture-to-Text for Muted Individuals: Transforms sign language or hand gestures into text, fostering seamless communication and learning opportunities</a:t>
            </a:r>
          </a:p>
          <a:p>
            <a:pPr algn="ctr">
              <a:lnSpc>
                <a:spcPts val="448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79548" y="361447"/>
            <a:ext cx="1002422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OUR TAKEAWAYS</a:t>
            </a:r>
          </a:p>
        </p:txBody>
      </p:sp>
      <p:sp>
        <p:nvSpPr>
          <p:cNvPr name="TextBox 4" id="4"/>
          <p:cNvSpPr txBox="true"/>
          <p:nvPr/>
        </p:nvSpPr>
        <p:spPr>
          <a:xfrm rot="0">
            <a:off x="2392954" y="2618679"/>
            <a:ext cx="13797416" cy="6994545"/>
          </a:xfrm>
          <a:prstGeom prst="rect">
            <a:avLst/>
          </a:prstGeom>
        </p:spPr>
        <p:txBody>
          <a:bodyPr anchor="t" rtlCol="false" tIns="0" lIns="0" bIns="0" rIns="0">
            <a:spAutoFit/>
          </a:bodyPr>
          <a:lstStyle/>
          <a:p>
            <a:pPr algn="ctr">
              <a:lnSpc>
                <a:spcPts val="3498"/>
              </a:lnSpc>
            </a:pPr>
            <a:r>
              <a:rPr lang="en-US" sz="2499" b="true">
                <a:solidFill>
                  <a:srgbClr val="000000"/>
                </a:solidFill>
                <a:latin typeface="Canva Sans Bold"/>
                <a:ea typeface="Canva Sans Bold"/>
                <a:cs typeface="Canva Sans Bold"/>
                <a:sym typeface="Canva Sans Bold"/>
              </a:rPr>
              <a:t>Takeaways from the Project:</a:t>
            </a:r>
          </a:p>
          <a:p>
            <a:pPr algn="ctr" marL="539581" indent="-269791" lvl="1">
              <a:lnSpc>
                <a:spcPts val="3498"/>
              </a:lnSpc>
              <a:buFont typeface="Arial"/>
              <a:buChar char="•"/>
            </a:pPr>
            <a:r>
              <a:rPr lang="en-US" b="true" sz="2499">
                <a:solidFill>
                  <a:srgbClr val="000000"/>
                </a:solidFill>
                <a:latin typeface="Canva Sans Bold"/>
                <a:ea typeface="Canva Sans Bold"/>
                <a:cs typeface="Canva Sans Bold"/>
                <a:sym typeface="Canva Sans Bold"/>
              </a:rPr>
              <a:t>The Importance of Accessibility: We realized how essential it is to build tools that cater to the specific needs of differently-abled individuals, fostering inclusivity in education and communication.</a:t>
            </a:r>
          </a:p>
          <a:p>
            <a:pPr algn="ctr" marL="539581" indent="-269791" lvl="1">
              <a:lnSpc>
                <a:spcPts val="3498"/>
              </a:lnSpc>
              <a:buFont typeface="Arial"/>
              <a:buChar char="•"/>
            </a:pPr>
            <a:r>
              <a:rPr lang="en-US" b="true" sz="2499">
                <a:solidFill>
                  <a:srgbClr val="000000"/>
                </a:solidFill>
                <a:latin typeface="Canva Sans Bold"/>
                <a:ea typeface="Canva Sans Bold"/>
                <a:cs typeface="Canva Sans Bold"/>
                <a:sym typeface="Canva Sans Bold"/>
              </a:rPr>
              <a:t>Technical Challenges and Learning: Developing this platform required integrating technologies like gesture recognition and speech synthesis, which enhanced our understanding of computer vision, machine learning, and natural language processing.</a:t>
            </a:r>
          </a:p>
          <a:p>
            <a:pPr algn="ctr" marL="539581" indent="-269791" lvl="1">
              <a:lnSpc>
                <a:spcPts val="3498"/>
              </a:lnSpc>
              <a:buFont typeface="Arial"/>
              <a:buChar char="•"/>
            </a:pPr>
            <a:r>
              <a:rPr lang="en-US" b="true" sz="2499">
                <a:solidFill>
                  <a:srgbClr val="000000"/>
                </a:solidFill>
                <a:latin typeface="Canva Sans Bold"/>
                <a:ea typeface="Canva Sans Bold"/>
                <a:cs typeface="Canva Sans Bold"/>
                <a:sym typeface="Canva Sans Bold"/>
              </a:rPr>
              <a:t>Empathy in Design: Creating user-centered solutions reinforced the importance of empathy in technology development, emphasizing usability and real-world impact.</a:t>
            </a:r>
          </a:p>
          <a:p>
            <a:pPr algn="ctr" marL="539581" indent="-269791" lvl="1">
              <a:lnSpc>
                <a:spcPts val="3498"/>
              </a:lnSpc>
              <a:buFont typeface="Arial"/>
              <a:buChar char="•"/>
            </a:pPr>
            <a:r>
              <a:rPr lang="en-US" b="true" sz="2499">
                <a:solidFill>
                  <a:srgbClr val="000000"/>
                </a:solidFill>
                <a:latin typeface="Canva Sans Bold"/>
                <a:ea typeface="Canva Sans Bold"/>
                <a:cs typeface="Canva Sans Bold"/>
                <a:sym typeface="Canva Sans Bold"/>
              </a:rPr>
              <a:t>Teamwork and Problem-Solving: This project highlighted the value of collaboration, as solving complex challenges required pooling diverse ideas and skills.</a:t>
            </a:r>
          </a:p>
          <a:p>
            <a:pPr algn="ctr" marL="539581" indent="-269791" lvl="1">
              <a:lnSpc>
                <a:spcPts val="3498"/>
              </a:lnSpc>
              <a:buFont typeface="Arial"/>
              <a:buChar char="•"/>
            </a:pPr>
            <a:r>
              <a:rPr lang="en-US" b="true" sz="2499">
                <a:solidFill>
                  <a:srgbClr val="000000"/>
                </a:solidFill>
                <a:latin typeface="Canva Sans Bold"/>
                <a:ea typeface="Canva Sans Bold"/>
                <a:cs typeface="Canva Sans Bold"/>
                <a:sym typeface="Canva Sans Bold"/>
              </a:rPr>
              <a:t>Scalability and Future Impact: We learned the significance of designing solutions that not only solve immediate problems but are also scalable and adaptable to future needs.</a:t>
            </a:r>
          </a:p>
          <a:p>
            <a:pPr algn="ctr">
              <a:lnSpc>
                <a:spcPts val="349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1748523" y="2646778"/>
            <a:ext cx="6264366" cy="6104909"/>
          </a:xfrm>
          <a:custGeom>
            <a:avLst/>
            <a:gdLst/>
            <a:ahLst/>
            <a:cxnLst/>
            <a:rect r="r" b="b" t="t" l="l"/>
            <a:pathLst>
              <a:path h="6104909" w="6264366">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53513" y="2186462"/>
            <a:ext cx="8941422"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PROBLEM STATEMENT</a:t>
            </a: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0" id="10"/>
          <p:cNvSpPr txBox="true"/>
          <p:nvPr/>
        </p:nvSpPr>
        <p:spPr>
          <a:xfrm rot="0">
            <a:off x="829172" y="4696500"/>
            <a:ext cx="10165762" cy="5170490"/>
          </a:xfrm>
          <a:prstGeom prst="rect">
            <a:avLst/>
          </a:prstGeom>
        </p:spPr>
        <p:txBody>
          <a:bodyPr anchor="t" rtlCol="false" tIns="0" lIns="0" bIns="0" rIns="0">
            <a:spAutoFit/>
          </a:bodyPr>
          <a:lstStyle/>
          <a:p>
            <a:pPr algn="ctr">
              <a:lnSpc>
                <a:spcPts val="5862"/>
              </a:lnSpc>
            </a:pPr>
            <a:r>
              <a:rPr lang="en-US" sz="4187" spc="251">
                <a:solidFill>
                  <a:srgbClr val="000000"/>
                </a:solidFill>
                <a:latin typeface="Open Sans Extra Bold"/>
                <a:ea typeface="Open Sans Extra Bold"/>
                <a:cs typeface="Open Sans Extra Bold"/>
                <a:sym typeface="Open Sans Extra Bold"/>
              </a:rPr>
              <a:t>I</a:t>
            </a:r>
            <a:r>
              <a:rPr lang="en-US" b="true" sz="4187" spc="251">
                <a:solidFill>
                  <a:srgbClr val="000000"/>
                </a:solidFill>
                <a:latin typeface="Open Sans Extra Bold"/>
                <a:ea typeface="Open Sans Extra Bold"/>
                <a:cs typeface="Open Sans Extra Bold"/>
                <a:sym typeface="Open Sans Extra Bold"/>
              </a:rPr>
              <a:t>NCLUSIVE LEARNING TOOLS:</a:t>
            </a:r>
          </a:p>
          <a:p>
            <a:pPr algn="ctr">
              <a:lnSpc>
                <a:spcPts val="5862"/>
              </a:lnSpc>
            </a:pPr>
            <a:r>
              <a:rPr lang="en-US" sz="4187" spc="251">
                <a:solidFill>
                  <a:srgbClr val="000000"/>
                </a:solidFill>
                <a:latin typeface="Open Sans Extra Bold"/>
                <a:ea typeface="Open Sans Extra Bold"/>
                <a:cs typeface="Open Sans Extra Bold"/>
                <a:sym typeface="Open Sans Extra Bold"/>
              </a:rPr>
              <a:t>DEVELOP SOLUTIONS TO ASSIST STUDENTS WITH DISABILITIES,SUCH AS SPEECH-TO-TEXT TOOL OR AR FOR VISUALLY IMPAIRED LEARNERS</a:t>
            </a:r>
          </a:p>
          <a:p>
            <a:pPr algn="ctr">
              <a:lnSpc>
                <a:spcPts val="586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1703542"/>
            <a:ext cx="10910396" cy="1231900"/>
          </a:xfrm>
          <a:prstGeom prst="rect">
            <a:avLst/>
          </a:prstGeom>
        </p:spPr>
        <p:txBody>
          <a:bodyPr anchor="t" rtlCol="false" tIns="0" lIns="0" bIns="0" rIns="0">
            <a:spAutoFit/>
          </a:bodyPr>
          <a:lstStyle/>
          <a:p>
            <a:pPr algn="ctr">
              <a:lnSpc>
                <a:spcPts val="4700"/>
              </a:lnSpc>
            </a:pPr>
            <a:r>
              <a:rPr lang="en-US" b="true" sz="5000">
                <a:solidFill>
                  <a:srgbClr val="000000"/>
                </a:solidFill>
                <a:latin typeface="DM Sans Bold"/>
                <a:ea typeface="DM Sans Bold"/>
                <a:cs typeface="DM Sans Bold"/>
                <a:sym typeface="DM Sans Bold"/>
              </a:rPr>
              <a:t>Purpose of Choosing the Problem Statement</a:t>
            </a:r>
          </a:p>
        </p:txBody>
      </p:sp>
      <p:sp>
        <p:nvSpPr>
          <p:cNvPr name="TextBox 17" id="17"/>
          <p:cNvSpPr txBox="true"/>
          <p:nvPr/>
        </p:nvSpPr>
        <p:spPr>
          <a:xfrm rot="0">
            <a:off x="1280812" y="4002488"/>
            <a:ext cx="15697826" cy="2996089"/>
          </a:xfrm>
          <a:prstGeom prst="rect">
            <a:avLst/>
          </a:prstGeom>
        </p:spPr>
        <p:txBody>
          <a:bodyPr anchor="t" rtlCol="false" tIns="0" lIns="0" bIns="0" rIns="0">
            <a:spAutoFit/>
          </a:bodyPr>
          <a:lstStyle/>
          <a:p>
            <a:pPr algn="ctr">
              <a:lnSpc>
                <a:spcPts val="3963"/>
              </a:lnSpc>
            </a:pPr>
            <a:r>
              <a:rPr lang="en-US" sz="2831" b="true">
                <a:solidFill>
                  <a:srgbClr val="000000"/>
                </a:solidFill>
                <a:latin typeface="Canva Sans Bold"/>
                <a:ea typeface="Canva Sans Bold"/>
                <a:cs typeface="Canva Sans Bold"/>
                <a:sym typeface="Canva Sans Bold"/>
              </a:rPr>
              <a:t>We chose this problem statement to bridge the accessibility gap for visually and speech-impaired individuals, empowering them through innovative technologies like text-to-speech and gesture recognition. Our goal was to enhance learning, communication, and independence while raising awareness about the importance of inclusive design. By leveraging technology for social good, we aimed to break barriers, foster empathy, and inspire a future where accessibility and equality are fundamental to innovation.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2566521"/>
            <a:ext cx="7025086" cy="33870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Project vision and mission</a:t>
            </a:r>
          </a:p>
        </p:txBody>
      </p:sp>
      <p:sp>
        <p:nvSpPr>
          <p:cNvPr name="TextBox 4" id="4"/>
          <p:cNvSpPr txBox="true"/>
          <p:nvPr/>
        </p:nvSpPr>
        <p:spPr>
          <a:xfrm rot="0">
            <a:off x="1028700" y="6243328"/>
            <a:ext cx="7847277" cy="2272694"/>
          </a:xfrm>
          <a:prstGeom prst="rect">
            <a:avLst/>
          </a:prstGeom>
        </p:spPr>
        <p:txBody>
          <a:bodyPr anchor="t" rtlCol="false" tIns="0" lIns="0" bIns="0" rIns="0">
            <a:spAutoFit/>
          </a:bodyPr>
          <a:lstStyle/>
          <a:p>
            <a:pPr algn="l" marL="0" indent="0" lvl="0">
              <a:lnSpc>
                <a:spcPts val="3642"/>
              </a:lnSpc>
              <a:spcBef>
                <a:spcPct val="0"/>
              </a:spcBef>
            </a:pPr>
            <a:r>
              <a:rPr lang="en-US" sz="2698" spc="161">
                <a:solidFill>
                  <a:srgbClr val="000000"/>
                </a:solidFill>
                <a:latin typeface="Hammersmith One"/>
                <a:ea typeface="Hammersmith One"/>
                <a:cs typeface="Hammersmith One"/>
                <a:sym typeface="Hammersmith One"/>
              </a:rPr>
              <a:t>Empower students with disabilities through innovative and inclusive learning tools, enabling equal access to education and fostering opportunities for personal and academic growth.</a:t>
            </a:r>
          </a:p>
        </p:txBody>
      </p:sp>
      <p:grpSp>
        <p:nvGrpSpPr>
          <p:cNvPr name="Group 5" id="5"/>
          <p:cNvGrpSpPr/>
          <p:nvPr/>
        </p:nvGrpSpPr>
        <p:grpSpPr>
          <a:xfrm rot="0">
            <a:off x="9975489" y="1095257"/>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7" id="7"/>
            <p:cNvSpPr txBox="true"/>
            <p:nvPr/>
          </p:nvSpPr>
          <p:spPr>
            <a:xfrm>
              <a:off x="0" y="-76200"/>
              <a:ext cx="2342659" cy="933692"/>
            </a:xfrm>
            <a:prstGeom prst="rect">
              <a:avLst/>
            </a:prstGeom>
          </p:spPr>
          <p:txBody>
            <a:bodyPr anchor="ctr" rtlCol="false" tIns="50800" lIns="50800" bIns="50800" rIns="50800"/>
            <a:lstStyle/>
            <a:p>
              <a:pPr algn="ctr">
                <a:lnSpc>
                  <a:spcPts val="4793"/>
                </a:lnSpc>
              </a:pPr>
              <a:r>
                <a:rPr lang="en-US" b="true" sz="3399" spc="-278">
                  <a:solidFill>
                    <a:srgbClr val="000000"/>
                  </a:solidFill>
                  <a:latin typeface="Public Sans Bold"/>
                  <a:ea typeface="Public Sans Bold"/>
                  <a:cs typeface="Public Sans Bold"/>
                  <a:sym typeface="Public Sans Bold"/>
                </a:rPr>
                <a:t>Develop user-friendly tools like speech-to-text solutions and AR-based applications for enhanced accessibility</a:t>
              </a:r>
              <a:r>
                <a:rPr lang="en-US" sz="3399" spc="-278">
                  <a:solidFill>
                    <a:srgbClr val="000000"/>
                  </a:solidFill>
                  <a:latin typeface="Public Sans"/>
                  <a:ea typeface="Public Sans"/>
                  <a:cs typeface="Public Sans"/>
                  <a:sym typeface="Public Sans"/>
                </a:rPr>
                <a:t>.</a:t>
              </a:r>
            </a:p>
            <a:p>
              <a:pPr algn="ctr">
                <a:lnSpc>
                  <a:spcPts val="3525"/>
                </a:lnSpc>
              </a:pPr>
            </a:p>
          </p:txBody>
        </p:sp>
      </p:grpSp>
      <p:sp>
        <p:nvSpPr>
          <p:cNvPr name="TextBox 8" id="8"/>
          <p:cNvSpPr txBox="true"/>
          <p:nvPr/>
        </p:nvSpPr>
        <p:spPr>
          <a:xfrm rot="0">
            <a:off x="8774544" y="1949297"/>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01.</a:t>
            </a:r>
          </a:p>
        </p:txBody>
      </p:sp>
      <p:grpSp>
        <p:nvGrpSpPr>
          <p:cNvPr name="Group 9" id="9"/>
          <p:cNvGrpSpPr/>
          <p:nvPr/>
        </p:nvGrpSpPr>
        <p:grpSpPr>
          <a:xfrm rot="0">
            <a:off x="9975489" y="3862348"/>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975489" y="6557226"/>
            <a:ext cx="6998061" cy="2561528"/>
            <a:chOff x="0" y="0"/>
            <a:chExt cx="2342659" cy="857492"/>
          </a:xfrm>
        </p:grpSpPr>
        <p:sp>
          <p:nvSpPr>
            <p:cNvPr name="Freeform 13" id="13"/>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4" id="14"/>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8530036" y="4542382"/>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name="TextBox 16" id="16"/>
          <p:cNvSpPr txBox="true"/>
          <p:nvPr/>
        </p:nvSpPr>
        <p:spPr>
          <a:xfrm rot="0">
            <a:off x="8664381" y="7317924"/>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name="TextBox 17" id="17"/>
          <p:cNvSpPr txBox="true"/>
          <p:nvPr/>
        </p:nvSpPr>
        <p:spPr>
          <a:xfrm rot="0">
            <a:off x="10353496" y="3980671"/>
            <a:ext cx="6242047" cy="2382933"/>
          </a:xfrm>
          <a:prstGeom prst="rect">
            <a:avLst/>
          </a:prstGeom>
        </p:spPr>
        <p:txBody>
          <a:bodyPr anchor="t" rtlCol="false" tIns="0" lIns="0" bIns="0" rIns="0">
            <a:spAutoFit/>
          </a:bodyPr>
          <a:lstStyle/>
          <a:p>
            <a:pPr algn="just">
              <a:lnSpc>
                <a:spcPts val="4877"/>
              </a:lnSpc>
            </a:pPr>
            <a:r>
              <a:rPr lang="en-US" b="true" sz="3251" spc="52">
                <a:solidFill>
                  <a:srgbClr val="000000"/>
                </a:solidFill>
                <a:latin typeface="Public Sans Bold"/>
                <a:ea typeface="Public Sans Bold"/>
                <a:cs typeface="Public Sans Bold"/>
                <a:sym typeface="Public Sans Bold"/>
              </a:rPr>
              <a:t>Integratecutting-edge technology to address specific needs of disabled learners.</a:t>
            </a:r>
          </a:p>
          <a:p>
            <a:pPr algn="just" marL="0" indent="0" lvl="0">
              <a:lnSpc>
                <a:spcPts val="5174"/>
              </a:lnSpc>
            </a:pPr>
          </a:p>
        </p:txBody>
      </p:sp>
      <p:sp>
        <p:nvSpPr>
          <p:cNvPr name="TextBox 18" id="18"/>
          <p:cNvSpPr txBox="true"/>
          <p:nvPr/>
        </p:nvSpPr>
        <p:spPr>
          <a:xfrm rot="0">
            <a:off x="10353496" y="6576276"/>
            <a:ext cx="5933679" cy="2554493"/>
          </a:xfrm>
          <a:prstGeom prst="rect">
            <a:avLst/>
          </a:prstGeom>
        </p:spPr>
        <p:txBody>
          <a:bodyPr anchor="t" rtlCol="false" tIns="0" lIns="0" bIns="0" rIns="0">
            <a:spAutoFit/>
          </a:bodyPr>
          <a:lstStyle/>
          <a:p>
            <a:pPr algn="just">
              <a:lnSpc>
                <a:spcPts val="4192"/>
              </a:lnSpc>
            </a:pPr>
            <a:r>
              <a:rPr lang="en-US" b="true" sz="3105" spc="49">
                <a:solidFill>
                  <a:srgbClr val="000000"/>
                </a:solidFill>
                <a:latin typeface="Public Sans Bold"/>
                <a:ea typeface="Public Sans Bold"/>
                <a:cs typeface="Public Sans Bold"/>
                <a:sym typeface="Public Sans Bold"/>
              </a:rPr>
              <a:t>Promote inclusive education by bridging the accessibility gap through impactful solutions</a:t>
            </a:r>
            <a:r>
              <a:rPr lang="en-US" b="true" sz="3105" spc="49">
                <a:solidFill>
                  <a:srgbClr val="000000"/>
                </a:solidFill>
                <a:latin typeface="Public Sans Medium"/>
                <a:ea typeface="Public Sans Medium"/>
                <a:cs typeface="Public Sans Medium"/>
                <a:sym typeface="Public Sans Medium"/>
              </a:rPr>
              <a:t>.</a:t>
            </a:r>
          </a:p>
          <a:p>
            <a:pPr algn="just" marL="0" indent="0" lvl="0">
              <a:lnSpc>
                <a:spcPts val="3652"/>
              </a:lnSpc>
              <a:spcBef>
                <a:spcPct val="0"/>
              </a:spcBef>
            </a:pPr>
          </a:p>
        </p:txBody>
      </p:sp>
      <p:sp>
        <p:nvSpPr>
          <p:cNvPr name="Freeform 19" id="19"/>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2" id="22"/>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078075" y="1267971"/>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857087"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329402" y="1685278"/>
            <a:ext cx="8092094"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ABSTRACT</a:t>
            </a:r>
          </a:p>
        </p:txBody>
      </p:sp>
      <p:sp>
        <p:nvSpPr>
          <p:cNvPr name="TextBox 6" id="6"/>
          <p:cNvSpPr txBox="true"/>
          <p:nvPr/>
        </p:nvSpPr>
        <p:spPr>
          <a:xfrm rot="0">
            <a:off x="1329402" y="3606391"/>
            <a:ext cx="7814598" cy="6119571"/>
          </a:xfrm>
          <a:prstGeom prst="rect">
            <a:avLst/>
          </a:prstGeom>
        </p:spPr>
        <p:txBody>
          <a:bodyPr anchor="t" rtlCol="false" tIns="0" lIns="0" bIns="0" rIns="0">
            <a:spAutoFit/>
          </a:bodyPr>
          <a:lstStyle/>
          <a:p>
            <a:pPr algn="ctr">
              <a:lnSpc>
                <a:spcPts val="3021"/>
              </a:lnSpc>
            </a:pPr>
            <a:r>
              <a:rPr lang="en-US" sz="2158" b="true">
                <a:solidFill>
                  <a:srgbClr val="000000"/>
                </a:solidFill>
                <a:latin typeface="Canva Sans Bold"/>
                <a:ea typeface="Canva Sans Bold"/>
                <a:cs typeface="Canva Sans Bold"/>
                <a:sym typeface="Canva Sans Bold"/>
              </a:rPr>
              <a:t>Our Inclusive Learning Tool is a groundbreaking solution designed to empower students with disabilities. The core feature of this tool is an API for Sign Language to Text conversion, enabling individuals who communicate through sign language to have their gestures seamlessly translated into written text in real-time.</a:t>
            </a:r>
          </a:p>
          <a:p>
            <a:pPr algn="ctr">
              <a:lnSpc>
                <a:spcPts val="3021"/>
              </a:lnSpc>
            </a:pPr>
            <a:r>
              <a:rPr lang="en-US" sz="2158" b="true">
                <a:solidFill>
                  <a:srgbClr val="000000"/>
                </a:solidFill>
                <a:latin typeface="Canva Sans Bold"/>
                <a:ea typeface="Canva Sans Bold"/>
                <a:cs typeface="Canva Sans Bold"/>
                <a:sym typeface="Canva Sans Bold"/>
              </a:rPr>
              <a:t>This innovation fosters effective communication and ensures inclusivity in educational environments. Designed with accessibility in mind, the tool also incorporates high-contrast themes, large fonts, and keyboard navigation, providing a user-friendly interface for all.</a:t>
            </a:r>
          </a:p>
          <a:p>
            <a:pPr algn="ctr">
              <a:lnSpc>
                <a:spcPts val="3021"/>
              </a:lnSpc>
            </a:pPr>
            <a:r>
              <a:rPr lang="en-US" sz="2158" b="true">
                <a:solidFill>
                  <a:srgbClr val="000000"/>
                </a:solidFill>
                <a:latin typeface="Canva Sans Bold"/>
                <a:ea typeface="Canva Sans Bold"/>
                <a:cs typeface="Canva Sans Bold"/>
                <a:sym typeface="Canva Sans Bold"/>
              </a:rPr>
              <a:t>By focusing on inclusivity and removing communication barriers, this tool creates equal learning opportunities for students with disabilities and bridges the gap in accessible education.</a:t>
            </a:r>
          </a:p>
          <a:p>
            <a:pPr algn="ctr">
              <a:lnSpc>
                <a:spcPts val="302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5282649">
            <a:off x="753178" y="3852356"/>
            <a:ext cx="7567145" cy="2582288"/>
          </a:xfrm>
          <a:custGeom>
            <a:avLst/>
            <a:gdLst/>
            <a:ahLst/>
            <a:cxnLst/>
            <a:rect r="r" b="b" t="t" l="l"/>
            <a:pathLst>
              <a:path h="2582288" w="7567145">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443235" y="2332322"/>
            <a:ext cx="5513037" cy="6211873"/>
          </a:xfrm>
          <a:custGeom>
            <a:avLst/>
            <a:gdLst/>
            <a:ahLst/>
            <a:cxnLst/>
            <a:rect r="r" b="b" t="t" l="l"/>
            <a:pathLst>
              <a:path h="6211873" w="5513037">
                <a:moveTo>
                  <a:pt x="0" y="0"/>
                </a:moveTo>
                <a:lnTo>
                  <a:pt x="5513037" y="0"/>
                </a:lnTo>
                <a:lnTo>
                  <a:pt x="5513037" y="6211873"/>
                </a:lnTo>
                <a:lnTo>
                  <a:pt x="0" y="6211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167751" y="272221"/>
            <a:ext cx="8012508"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Creation process</a:t>
            </a:r>
          </a:p>
        </p:txBody>
      </p:sp>
      <p:sp>
        <p:nvSpPr>
          <p:cNvPr name="TextBox 6" id="6"/>
          <p:cNvSpPr txBox="true"/>
          <p:nvPr/>
        </p:nvSpPr>
        <p:spPr>
          <a:xfrm rot="0">
            <a:off x="6008141" y="2901203"/>
            <a:ext cx="12331728" cy="6867774"/>
          </a:xfrm>
          <a:prstGeom prst="rect">
            <a:avLst/>
          </a:prstGeom>
        </p:spPr>
        <p:txBody>
          <a:bodyPr anchor="t" rtlCol="false" tIns="0" lIns="0" bIns="0" rIns="0">
            <a:spAutoFit/>
          </a:bodyPr>
          <a:lstStyle/>
          <a:p>
            <a:pPr algn="l">
              <a:lnSpc>
                <a:spcPts val="3562"/>
              </a:lnSpc>
            </a:pPr>
            <a:r>
              <a:rPr lang="en-US" sz="2639" spc="158" b="true">
                <a:solidFill>
                  <a:srgbClr val="000000"/>
                </a:solidFill>
                <a:latin typeface="Times New Roman Bold"/>
                <a:ea typeface="Times New Roman Bold"/>
                <a:cs typeface="Times New Roman Bold"/>
                <a:sym typeface="Times New Roman Bold"/>
              </a:rPr>
              <a:t>The creation process starts with </a:t>
            </a:r>
            <a:r>
              <a:rPr lang="en-US" sz="2639" spc="158" b="true">
                <a:solidFill>
                  <a:srgbClr val="000000"/>
                </a:solidFill>
                <a:latin typeface="Times New Roman Bold"/>
                <a:ea typeface="Times New Roman Bold"/>
                <a:cs typeface="Times New Roman Bold"/>
                <a:sym typeface="Times New Roman Bold"/>
              </a:rPr>
              <a:t>conceptualization, where we define the features and functionalities needed to tackle accessibility challenges, focusing on translating sign language into text through a dedicated API. During the design and planning phase, we create detailed workflows and develop an intuitive interface to ensure seamless interaction for users with disabilities.</a:t>
            </a:r>
          </a:p>
          <a:p>
            <a:pPr algn="l">
              <a:lnSpc>
                <a:spcPts val="3562"/>
              </a:lnSpc>
            </a:pPr>
            <a:r>
              <a:rPr lang="en-US" sz="2639" spc="158" b="true">
                <a:solidFill>
                  <a:srgbClr val="000000"/>
                </a:solidFill>
                <a:latin typeface="Times New Roman Bold"/>
                <a:ea typeface="Times New Roman Bold"/>
                <a:cs typeface="Times New Roman Bold"/>
                <a:sym typeface="Times New Roman Bold"/>
              </a:rPr>
              <a:t>In the development stage, the core API for recognizing and interpreting hand gestures is implemented using advanced programming frameworks, with a focus on accuracy and efficiency. This is followed by rigorous testing and refinement, where prototypes are iteratively improved based on feedback from users and accessibility experts.</a:t>
            </a:r>
          </a:p>
          <a:p>
            <a:pPr algn="l">
              <a:lnSpc>
                <a:spcPts val="3832"/>
              </a:lnSpc>
            </a:pPr>
            <a:r>
              <a:rPr lang="en-US" sz="2839" spc="170" b="true">
                <a:solidFill>
                  <a:srgbClr val="000000"/>
                </a:solidFill>
                <a:latin typeface="Times New Roman Bold"/>
                <a:ea typeface="Times New Roman Bold"/>
                <a:cs typeface="Times New Roman Bold"/>
                <a:sym typeface="Times New Roman Bold"/>
              </a:rPr>
              <a:t>Finally, the solution is deployed on compatible platforms, with ongoing monitoring and updates to ensure optimal performance, usability, and inclusivity for all users. This process ensures a robust and impactful tool that bridges communication gaps effectively.</a:t>
            </a:r>
          </a:p>
          <a:p>
            <a:pPr algn="l" marL="0" indent="0" lvl="0">
              <a:lnSpc>
                <a:spcPts val="315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4270854"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4225792" y="2579824"/>
            <a:ext cx="9538352"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METHODOLOGY</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01</a:t>
            </a:r>
          </a:p>
        </p:txBody>
      </p:sp>
      <p:sp>
        <p:nvSpPr>
          <p:cNvPr name="TextBox 18" id="18"/>
          <p:cNvSpPr txBox="true"/>
          <p:nvPr/>
        </p:nvSpPr>
        <p:spPr>
          <a:xfrm rot="0">
            <a:off x="5948468"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02</a:t>
            </a:r>
          </a:p>
        </p:txBody>
      </p:sp>
      <p:sp>
        <p:nvSpPr>
          <p:cNvPr name="TextBox 19" id="19"/>
          <p:cNvSpPr txBox="true"/>
          <p:nvPr/>
        </p:nvSpPr>
        <p:spPr>
          <a:xfrm rot="0">
            <a:off x="1028700" y="6428841"/>
            <a:ext cx="4490602" cy="2822813"/>
          </a:xfrm>
          <a:prstGeom prst="rect">
            <a:avLst/>
          </a:prstGeom>
        </p:spPr>
        <p:txBody>
          <a:bodyPr anchor="t" rtlCol="false" tIns="0" lIns="0" bIns="0" rIns="0">
            <a:spAutoFit/>
          </a:bodyPr>
          <a:lstStyle/>
          <a:p>
            <a:pPr algn="l">
              <a:lnSpc>
                <a:spcPts val="3783"/>
              </a:lnSpc>
            </a:pPr>
            <a:r>
              <a:rPr lang="en-US" sz="2425" b="true">
                <a:solidFill>
                  <a:srgbClr val="000000"/>
                </a:solidFill>
                <a:latin typeface="DM Sans Bold"/>
                <a:ea typeface="DM Sans Bold"/>
                <a:cs typeface="DM Sans Bold"/>
                <a:sym typeface="DM Sans Bold"/>
              </a:rPr>
              <a:t>Problem analysis:</a:t>
            </a:r>
          </a:p>
          <a:p>
            <a:pPr algn="l">
              <a:lnSpc>
                <a:spcPts val="3783"/>
              </a:lnSpc>
            </a:pPr>
            <a:r>
              <a:rPr lang="en-US" sz="2425">
                <a:solidFill>
                  <a:srgbClr val="000000"/>
                </a:solidFill>
                <a:latin typeface="DM Sans"/>
                <a:ea typeface="DM Sans"/>
                <a:cs typeface="DM Sans"/>
                <a:sym typeface="DM Sans"/>
              </a:rPr>
              <a:t>Study existing tools and challenges faced by students with disabilities to identify gaps in accessibility.</a:t>
            </a:r>
          </a:p>
          <a:p>
            <a:pPr algn="l">
              <a:lnSpc>
                <a:spcPts val="3783"/>
              </a:lnSpc>
            </a:pPr>
          </a:p>
        </p:txBody>
      </p:sp>
      <p:sp>
        <p:nvSpPr>
          <p:cNvPr name="TextBox 20" id="20"/>
          <p:cNvSpPr txBox="true"/>
          <p:nvPr/>
        </p:nvSpPr>
        <p:spPr>
          <a:xfrm rot="0">
            <a:off x="5519302" y="6428841"/>
            <a:ext cx="3162028" cy="2888339"/>
          </a:xfrm>
          <a:prstGeom prst="rect">
            <a:avLst/>
          </a:prstGeom>
        </p:spPr>
        <p:txBody>
          <a:bodyPr anchor="t" rtlCol="false" tIns="0" lIns="0" bIns="0" rIns="0">
            <a:spAutoFit/>
          </a:bodyPr>
          <a:lstStyle/>
          <a:p>
            <a:pPr algn="l">
              <a:lnSpc>
                <a:spcPts val="3273"/>
              </a:lnSpc>
            </a:pPr>
            <a:r>
              <a:rPr lang="en-US" sz="2098" b="true">
                <a:solidFill>
                  <a:srgbClr val="000000"/>
                </a:solidFill>
                <a:latin typeface="DM Sans Bold"/>
                <a:ea typeface="DM Sans Bold"/>
                <a:cs typeface="DM Sans Bold"/>
                <a:sym typeface="DM Sans Bold"/>
              </a:rPr>
              <a:t>Solution Development</a:t>
            </a:r>
          </a:p>
          <a:p>
            <a:pPr algn="l">
              <a:lnSpc>
                <a:spcPts val="3273"/>
              </a:lnSpc>
            </a:pPr>
            <a:r>
              <a:rPr lang="en-US" sz="2098">
                <a:solidFill>
                  <a:srgbClr val="000000"/>
                </a:solidFill>
                <a:latin typeface="DM Sans"/>
                <a:ea typeface="DM Sans"/>
                <a:cs typeface="DM Sans"/>
                <a:sym typeface="DM Sans"/>
              </a:rPr>
              <a:t>Design and prototype image -to-speech and AR tools tailored for effective learning experiences.</a:t>
            </a:r>
          </a:p>
          <a:p>
            <a:pPr algn="l">
              <a:lnSpc>
                <a:spcPts val="3273"/>
              </a:lnSpc>
            </a:pPr>
          </a:p>
        </p:txBody>
      </p:sp>
      <p:sp>
        <p:nvSpPr>
          <p:cNvPr name="TextBox 21" id="21"/>
          <p:cNvSpPr txBox="true"/>
          <p:nvPr/>
        </p:nvSpPr>
        <p:spPr>
          <a:xfrm rot="0">
            <a:off x="9671930"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03</a:t>
            </a:r>
          </a:p>
        </p:txBody>
      </p:sp>
      <p:sp>
        <p:nvSpPr>
          <p:cNvPr name="TextBox 22" id="22"/>
          <p:cNvSpPr txBox="true"/>
          <p:nvPr/>
        </p:nvSpPr>
        <p:spPr>
          <a:xfrm rot="0">
            <a:off x="8994968" y="6419316"/>
            <a:ext cx="4143213" cy="2832680"/>
          </a:xfrm>
          <a:prstGeom prst="rect">
            <a:avLst/>
          </a:prstGeom>
        </p:spPr>
        <p:txBody>
          <a:bodyPr anchor="t" rtlCol="false" tIns="0" lIns="0" bIns="0" rIns="0">
            <a:spAutoFit/>
          </a:bodyPr>
          <a:lstStyle/>
          <a:p>
            <a:pPr algn="l">
              <a:lnSpc>
                <a:spcPts val="3771"/>
              </a:lnSpc>
            </a:pPr>
            <a:r>
              <a:rPr lang="en-US" sz="2417" b="true">
                <a:solidFill>
                  <a:srgbClr val="000000"/>
                </a:solidFill>
                <a:latin typeface="DM Sans Bold"/>
                <a:ea typeface="DM Sans Bold"/>
                <a:cs typeface="DM Sans Bold"/>
                <a:sym typeface="DM Sans Bold"/>
              </a:rPr>
              <a:t>Testing and Optimization</a:t>
            </a:r>
          </a:p>
          <a:p>
            <a:pPr algn="l">
              <a:lnSpc>
                <a:spcPts val="3771"/>
              </a:lnSpc>
            </a:pPr>
            <a:r>
              <a:rPr lang="en-US" sz="2417">
                <a:solidFill>
                  <a:srgbClr val="000000"/>
                </a:solidFill>
                <a:latin typeface="DM Sans"/>
                <a:ea typeface="DM Sans"/>
                <a:cs typeface="DM Sans"/>
                <a:sym typeface="DM Sans"/>
              </a:rPr>
              <a:t>Simulate usage scenarios to test functionality and make improvements for better performance.</a:t>
            </a:r>
          </a:p>
          <a:p>
            <a:pPr algn="l">
              <a:lnSpc>
                <a:spcPts val="3771"/>
              </a:lnSpc>
            </a:pPr>
          </a:p>
        </p:txBody>
      </p:sp>
      <p:sp>
        <p:nvSpPr>
          <p:cNvPr name="TextBox 23" id="23"/>
          <p:cNvSpPr txBox="true"/>
          <p:nvPr/>
        </p:nvSpPr>
        <p:spPr>
          <a:xfrm rot="0">
            <a:off x="14063804"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04</a:t>
            </a:r>
          </a:p>
        </p:txBody>
      </p:sp>
      <p:sp>
        <p:nvSpPr>
          <p:cNvPr name="TextBox 24" id="24"/>
          <p:cNvSpPr txBox="true"/>
          <p:nvPr/>
        </p:nvSpPr>
        <p:spPr>
          <a:xfrm rot="0">
            <a:off x="13452506" y="6428841"/>
            <a:ext cx="4835494" cy="2114657"/>
          </a:xfrm>
          <a:prstGeom prst="rect">
            <a:avLst/>
          </a:prstGeom>
        </p:spPr>
        <p:txBody>
          <a:bodyPr anchor="t" rtlCol="false" tIns="0" lIns="0" bIns="0" rIns="0">
            <a:spAutoFit/>
          </a:bodyPr>
          <a:lstStyle/>
          <a:p>
            <a:pPr algn="l">
              <a:lnSpc>
                <a:spcPts val="3480"/>
              </a:lnSpc>
            </a:pPr>
            <a:r>
              <a:rPr lang="en-US" sz="2230" b="true">
                <a:solidFill>
                  <a:srgbClr val="000000"/>
                </a:solidFill>
                <a:latin typeface="DM Sans Bold"/>
                <a:ea typeface="DM Sans Bold"/>
                <a:cs typeface="DM Sans Bold"/>
                <a:sym typeface="DM Sans Bold"/>
              </a:rPr>
              <a:t>Implementation and Assessment</a:t>
            </a:r>
          </a:p>
          <a:p>
            <a:pPr algn="l">
              <a:lnSpc>
                <a:spcPts val="3480"/>
              </a:lnSpc>
            </a:pPr>
            <a:r>
              <a:rPr lang="en-US" sz="2230">
                <a:solidFill>
                  <a:srgbClr val="000000"/>
                </a:solidFill>
                <a:latin typeface="DM Sans"/>
                <a:ea typeface="DM Sans"/>
                <a:cs typeface="DM Sans"/>
                <a:sym typeface="DM Sans"/>
              </a:rPr>
              <a:t>Deploy the tools and evaluate their effectiveness in addressing accessibility challenges.</a:t>
            </a:r>
          </a:p>
          <a:p>
            <a:pPr algn="l">
              <a:lnSpc>
                <a:spcPts val="3012"/>
              </a:lnSpc>
            </a:pPr>
          </a:p>
        </p:txBody>
      </p:sp>
      <p:sp>
        <p:nvSpPr>
          <p:cNvPr name="Freeform 25" id="25"/>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672061" y="1025292"/>
            <a:ext cx="5587239" cy="3079470"/>
            <a:chOff x="0" y="0"/>
            <a:chExt cx="2065940" cy="1138666"/>
          </a:xfrm>
        </p:grpSpPr>
        <p:sp>
          <p:nvSpPr>
            <p:cNvPr name="Freeform 4" id="4"/>
            <p:cNvSpPr/>
            <p:nvPr/>
          </p:nvSpPr>
          <p:spPr>
            <a:xfrm flipH="false" flipV="false" rot="0">
              <a:off x="0" y="0"/>
              <a:ext cx="2065940" cy="1138666"/>
            </a:xfrm>
            <a:custGeom>
              <a:avLst/>
              <a:gdLst/>
              <a:ahLst/>
              <a:cxnLst/>
              <a:rect r="r" b="b" t="t" l="l"/>
              <a:pathLst>
                <a:path h="1138666" w="2065940">
                  <a:moveTo>
                    <a:pt x="20785" y="0"/>
                  </a:moveTo>
                  <a:lnTo>
                    <a:pt x="2045156" y="0"/>
                  </a:lnTo>
                  <a:cubicBezTo>
                    <a:pt x="2056635" y="0"/>
                    <a:pt x="2065940" y="9306"/>
                    <a:pt x="2065940" y="20785"/>
                  </a:cubicBezTo>
                  <a:lnTo>
                    <a:pt x="2065940" y="1117882"/>
                  </a:lnTo>
                  <a:cubicBezTo>
                    <a:pt x="2065940" y="1129361"/>
                    <a:pt x="2056635" y="1138666"/>
                    <a:pt x="2045156" y="1138666"/>
                  </a:cubicBezTo>
                  <a:lnTo>
                    <a:pt x="20785" y="1138666"/>
                  </a:lnTo>
                  <a:cubicBezTo>
                    <a:pt x="9306" y="1138666"/>
                    <a:pt x="0" y="1129361"/>
                    <a:pt x="0" y="1117882"/>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065940" cy="1176766"/>
            </a:xfrm>
            <a:prstGeom prst="rect">
              <a:avLst/>
            </a:prstGeom>
          </p:spPr>
          <p:txBody>
            <a:bodyPr anchor="ctr" rtlCol="false" tIns="50800" lIns="50800" bIns="50800" rIns="50800"/>
            <a:lstStyle/>
            <a:p>
              <a:pPr algn="ctr">
                <a:lnSpc>
                  <a:spcPts val="3359"/>
                </a:lnSpc>
              </a:pPr>
              <a:r>
                <a:rPr lang="en-US" sz="2399">
                  <a:solidFill>
                    <a:srgbClr val="000000"/>
                  </a:solidFill>
                  <a:latin typeface="Open Sans Extra Bold"/>
                  <a:ea typeface="Open Sans Extra Bold"/>
                  <a:cs typeface="Open Sans Extra Bold"/>
                  <a:sym typeface="Open Sans Extra Bold"/>
                </a:rPr>
                <a:t>Sign Language to Text Integration: APIs designed to recognize and translate hand gestures into written text, enabling seamless communication for non-verbal users.</a:t>
              </a:r>
            </a:p>
            <a:p>
              <a:pPr algn="ctr" marL="0" indent="0" lvl="0">
                <a:lnSpc>
                  <a:spcPts val="3219"/>
                </a:lnSpc>
                <a:spcBef>
                  <a:spcPct val="0"/>
                </a:spcBef>
              </a:pPr>
            </a:p>
          </p:txBody>
        </p:sp>
      </p:grpSp>
      <p:grpSp>
        <p:nvGrpSpPr>
          <p:cNvPr name="Group 6" id="6"/>
          <p:cNvGrpSpPr/>
          <p:nvPr/>
        </p:nvGrpSpPr>
        <p:grpSpPr>
          <a:xfrm rot="0">
            <a:off x="11672061" y="3808631"/>
            <a:ext cx="5587239" cy="2662922"/>
            <a:chOff x="0" y="0"/>
            <a:chExt cx="2065940" cy="984643"/>
          </a:xfrm>
        </p:grpSpPr>
        <p:sp>
          <p:nvSpPr>
            <p:cNvPr name="Freeform 7" id="7"/>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8" id="8"/>
            <p:cNvSpPr txBox="true"/>
            <p:nvPr/>
          </p:nvSpPr>
          <p:spPr>
            <a:xfrm>
              <a:off x="0" y="-57150"/>
              <a:ext cx="2065940" cy="1041793"/>
            </a:xfrm>
            <a:prstGeom prst="rect">
              <a:avLst/>
            </a:prstGeom>
          </p:spPr>
          <p:txBody>
            <a:bodyPr anchor="ctr" rtlCol="false" tIns="50800" lIns="50800" bIns="50800" rIns="50800"/>
            <a:lstStyle/>
            <a:p>
              <a:pPr algn="ctr">
                <a:lnSpc>
                  <a:spcPts val="3919"/>
                </a:lnSpc>
              </a:pPr>
              <a:r>
                <a:rPr lang="en-US" sz="2799" b="true">
                  <a:solidFill>
                    <a:srgbClr val="000000"/>
                  </a:solidFill>
                  <a:latin typeface="Open Sans Extra Bold"/>
                  <a:ea typeface="Open Sans Extra Bold"/>
                  <a:cs typeface="Open Sans Extra Bold"/>
                  <a:sym typeface="Open Sans Extra Bold"/>
                </a:rPr>
                <a:t>AR Development Tools</a:t>
              </a:r>
              <a:r>
                <a:rPr lang="en-US" sz="2799">
                  <a:solidFill>
                    <a:srgbClr val="000000"/>
                  </a:solidFill>
                  <a:latin typeface="Open Sans Extra Bold"/>
                  <a:ea typeface="Open Sans Extra Bold"/>
                  <a:cs typeface="Open Sans Extra Bold"/>
                  <a:sym typeface="Open Sans Extra Bold"/>
                </a:rPr>
                <a:t>:</a:t>
              </a:r>
            </a:p>
            <a:p>
              <a:pPr algn="ctr">
                <a:lnSpc>
                  <a:spcPts val="3919"/>
                </a:lnSpc>
              </a:pPr>
              <a:r>
                <a:rPr lang="en-US" sz="2799">
                  <a:solidFill>
                    <a:srgbClr val="000000"/>
                  </a:solidFill>
                  <a:latin typeface="Open Sans Extra Bold"/>
                  <a:ea typeface="Open Sans Extra Bold"/>
                  <a:cs typeface="Open Sans Extra Bold"/>
                  <a:sym typeface="Open Sans Extra Bold"/>
                </a:rPr>
                <a:t>Platforms like ARKit (iOS) or ARCore (Android).</a:t>
              </a:r>
            </a:p>
            <a:p>
              <a:pPr algn="ctr" marL="0" indent="0" lvl="0">
                <a:lnSpc>
                  <a:spcPts val="3919"/>
                </a:lnSpc>
                <a:spcBef>
                  <a:spcPct val="0"/>
                </a:spcBef>
              </a:pPr>
            </a:p>
          </p:txBody>
        </p:sp>
      </p:grpSp>
      <p:grpSp>
        <p:nvGrpSpPr>
          <p:cNvPr name="Group 9" id="9"/>
          <p:cNvGrpSpPr/>
          <p:nvPr/>
        </p:nvGrpSpPr>
        <p:grpSpPr>
          <a:xfrm rot="0">
            <a:off x="11672061" y="6595378"/>
            <a:ext cx="5587239" cy="2662922"/>
            <a:chOff x="0" y="0"/>
            <a:chExt cx="2065940" cy="984643"/>
          </a:xfrm>
        </p:grpSpPr>
        <p:sp>
          <p:nvSpPr>
            <p:cNvPr name="Freeform 10" id="10"/>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1" id="11"/>
            <p:cNvSpPr txBox="true"/>
            <p:nvPr/>
          </p:nvSpPr>
          <p:spPr>
            <a:xfrm>
              <a:off x="0" y="-57150"/>
              <a:ext cx="2065940" cy="1041793"/>
            </a:xfrm>
            <a:prstGeom prst="rect">
              <a:avLst/>
            </a:prstGeom>
          </p:spPr>
          <p:txBody>
            <a:bodyPr anchor="ctr" rtlCol="false" tIns="50800" lIns="50800" bIns="50800" rIns="50800"/>
            <a:lstStyle/>
            <a:p>
              <a:pPr algn="ctr">
                <a:lnSpc>
                  <a:spcPts val="3779"/>
                </a:lnSpc>
              </a:pPr>
              <a:r>
                <a:rPr lang="en-US" sz="2699" b="true">
                  <a:solidFill>
                    <a:srgbClr val="000000"/>
                  </a:solidFill>
                  <a:latin typeface="Open Sans Extra Bold"/>
                  <a:ea typeface="Open Sans Extra Bold"/>
                  <a:cs typeface="Open Sans Extra Bold"/>
                  <a:sym typeface="Open Sans Extra Bold"/>
                </a:rPr>
                <a:t>Programming Frameworks</a:t>
              </a:r>
              <a:r>
                <a:rPr lang="en-US" sz="2699">
                  <a:solidFill>
                    <a:srgbClr val="000000"/>
                  </a:solidFill>
                  <a:latin typeface="Open Sans Extra Bold"/>
                  <a:ea typeface="Open Sans Extra Bold"/>
                  <a:cs typeface="Open Sans Extra Bold"/>
                  <a:sym typeface="Open Sans Extra Bold"/>
                </a:rPr>
                <a:t>:</a:t>
              </a:r>
            </a:p>
            <a:p>
              <a:pPr algn="ctr">
                <a:lnSpc>
                  <a:spcPts val="3779"/>
                </a:lnSpc>
              </a:pPr>
              <a:r>
                <a:rPr lang="en-US" sz="2699">
                  <a:solidFill>
                    <a:srgbClr val="000000"/>
                  </a:solidFill>
                  <a:latin typeface="Open Sans Extra Bold"/>
                  <a:ea typeface="Open Sans Extra Bold"/>
                  <a:cs typeface="Open Sans Extra Bold"/>
                  <a:sym typeface="Open Sans Extra Bold"/>
                </a:rPr>
                <a:t>Python, JavaScript, or Unity for application development.</a:t>
              </a:r>
            </a:p>
            <a:p>
              <a:pPr algn="ctr" marL="0" indent="0" lvl="0">
                <a:lnSpc>
                  <a:spcPts val="3779"/>
                </a:lnSpc>
                <a:spcBef>
                  <a:spcPct val="0"/>
                </a:spcBef>
              </a:pPr>
            </a:p>
          </p:txBody>
        </p:sp>
      </p:grpSp>
      <p:grpSp>
        <p:nvGrpSpPr>
          <p:cNvPr name="Group 12" id="12"/>
          <p:cNvGrpSpPr/>
          <p:nvPr/>
        </p:nvGrpSpPr>
        <p:grpSpPr>
          <a:xfrm rot="0">
            <a:off x="1028700" y="1028700"/>
            <a:ext cx="5587239" cy="2662922"/>
            <a:chOff x="0" y="0"/>
            <a:chExt cx="2065940" cy="984643"/>
          </a:xfrm>
        </p:grpSpPr>
        <p:sp>
          <p:nvSpPr>
            <p:cNvPr name="Freeform 13" id="13"/>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4" id="14"/>
            <p:cNvSpPr txBox="true"/>
            <p:nvPr/>
          </p:nvSpPr>
          <p:spPr>
            <a:xfrm>
              <a:off x="0" y="-47625"/>
              <a:ext cx="2065940" cy="1032268"/>
            </a:xfrm>
            <a:prstGeom prst="rect">
              <a:avLst/>
            </a:prstGeom>
          </p:spPr>
          <p:txBody>
            <a:bodyPr anchor="ctr" rtlCol="false" tIns="50800" lIns="50800" bIns="50800" rIns="50800"/>
            <a:lstStyle/>
            <a:p>
              <a:pPr algn="ctr">
                <a:lnSpc>
                  <a:spcPts val="3219"/>
                </a:lnSpc>
              </a:pPr>
              <a:r>
                <a:rPr lang="en-US" sz="2299" b="true">
                  <a:solidFill>
                    <a:srgbClr val="000000"/>
                  </a:solidFill>
                  <a:latin typeface="Open Sans Extra Bold"/>
                  <a:ea typeface="Open Sans Extra Bold"/>
                  <a:cs typeface="Open Sans Extra Bold"/>
                  <a:sym typeface="Open Sans Extra Bold"/>
                </a:rPr>
                <a:t>Input Devices</a:t>
              </a:r>
              <a:r>
                <a:rPr lang="en-US" sz="2299">
                  <a:solidFill>
                    <a:srgbClr val="000000"/>
                  </a:solidFill>
                  <a:latin typeface="Open Sans Extra Bold"/>
                  <a:ea typeface="Open Sans Extra Bold"/>
                  <a:cs typeface="Open Sans Extra Bold"/>
                  <a:sym typeface="Open Sans Extra Bold"/>
                </a:rPr>
                <a:t>:</a:t>
              </a:r>
            </a:p>
            <a:p>
              <a:pPr algn="ctr">
                <a:lnSpc>
                  <a:spcPts val="3219"/>
                </a:lnSpc>
              </a:pPr>
              <a:r>
                <a:rPr lang="en-US" sz="2299">
                  <a:solidFill>
                    <a:srgbClr val="000000"/>
                  </a:solidFill>
                  <a:latin typeface="Open Sans Extra Bold"/>
                  <a:ea typeface="Open Sans Extra Bold"/>
                  <a:cs typeface="Open Sans Extra Bold"/>
                  <a:sym typeface="Open Sans Extra Bold"/>
                </a:rPr>
                <a:t>Microphones for speech-to-text functionality.</a:t>
              </a:r>
            </a:p>
            <a:p>
              <a:pPr algn="ctr">
                <a:lnSpc>
                  <a:spcPts val="3219"/>
                </a:lnSpc>
              </a:pPr>
              <a:r>
                <a:rPr lang="en-US" sz="2299">
                  <a:solidFill>
                    <a:srgbClr val="000000"/>
                  </a:solidFill>
                  <a:latin typeface="Open Sans Extra Bold"/>
                  <a:ea typeface="Open Sans Extra Bold"/>
                  <a:cs typeface="Open Sans Extra Bold"/>
                  <a:sym typeface="Open Sans Extra Bold"/>
                </a:rPr>
                <a:t>Cameras for AR features like object recognition.</a:t>
              </a:r>
            </a:p>
            <a:p>
              <a:pPr algn="ctr" marL="0" indent="0" lvl="0">
                <a:lnSpc>
                  <a:spcPts val="2659"/>
                </a:lnSpc>
                <a:spcBef>
                  <a:spcPct val="0"/>
                </a:spcBef>
              </a:pPr>
            </a:p>
          </p:txBody>
        </p:sp>
      </p:grpSp>
      <p:grpSp>
        <p:nvGrpSpPr>
          <p:cNvPr name="Group 15" id="15"/>
          <p:cNvGrpSpPr/>
          <p:nvPr/>
        </p:nvGrpSpPr>
        <p:grpSpPr>
          <a:xfrm rot="0">
            <a:off x="1025212" y="3808631"/>
            <a:ext cx="5587239" cy="2662922"/>
            <a:chOff x="0" y="0"/>
            <a:chExt cx="2065940" cy="984643"/>
          </a:xfrm>
        </p:grpSpPr>
        <p:sp>
          <p:nvSpPr>
            <p:cNvPr name="Freeform 16" id="16"/>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7" id="17"/>
            <p:cNvSpPr txBox="true"/>
            <p:nvPr/>
          </p:nvSpPr>
          <p:spPr>
            <a:xfrm>
              <a:off x="0" y="-47625"/>
              <a:ext cx="2065940" cy="1032268"/>
            </a:xfrm>
            <a:prstGeom prst="rect">
              <a:avLst/>
            </a:prstGeom>
          </p:spPr>
          <p:txBody>
            <a:bodyPr anchor="ctr" rtlCol="false" tIns="50800" lIns="50800" bIns="50800" rIns="50800"/>
            <a:lstStyle/>
            <a:p>
              <a:pPr algn="ctr">
                <a:lnSpc>
                  <a:spcPts val="3499"/>
                </a:lnSpc>
              </a:pPr>
              <a:r>
                <a:rPr lang="en-US" sz="2499" b="true">
                  <a:solidFill>
                    <a:srgbClr val="000000"/>
                  </a:solidFill>
                  <a:latin typeface="Open Sans Extra Bold"/>
                  <a:ea typeface="Open Sans Extra Bold"/>
                  <a:cs typeface="Open Sans Extra Bold"/>
                  <a:sym typeface="Open Sans Extra Bold"/>
                </a:rPr>
                <a:t>Processing Units</a:t>
              </a:r>
              <a:r>
                <a:rPr lang="en-US" sz="2499">
                  <a:solidFill>
                    <a:srgbClr val="000000"/>
                  </a:solidFill>
                  <a:latin typeface="Open Sans Extra Bold"/>
                  <a:ea typeface="Open Sans Extra Bold"/>
                  <a:cs typeface="Open Sans Extra Bold"/>
                  <a:sym typeface="Open Sans Extra Bold"/>
                </a:rPr>
                <a:t>:</a:t>
              </a:r>
            </a:p>
            <a:p>
              <a:pPr algn="ctr">
                <a:lnSpc>
                  <a:spcPts val="3499"/>
                </a:lnSpc>
              </a:pPr>
              <a:r>
                <a:rPr lang="en-US" sz="2499">
                  <a:solidFill>
                    <a:srgbClr val="000000"/>
                  </a:solidFill>
                  <a:latin typeface="Open Sans Extra Bold"/>
                  <a:ea typeface="Open Sans Extra Bold"/>
                  <a:cs typeface="Open Sans Extra Bold"/>
                  <a:sym typeface="Open Sans Extra Bold"/>
                </a:rPr>
                <a:t>Computers or servers with high processing power for AI and AR computations.</a:t>
              </a:r>
            </a:p>
            <a:p>
              <a:pPr algn="ctr" marL="0" indent="0" lvl="0">
                <a:lnSpc>
                  <a:spcPts val="3499"/>
                </a:lnSpc>
                <a:spcBef>
                  <a:spcPct val="0"/>
                </a:spcBef>
              </a:pPr>
            </a:p>
          </p:txBody>
        </p:sp>
      </p:grpSp>
      <p:grpSp>
        <p:nvGrpSpPr>
          <p:cNvPr name="Group 18" id="18"/>
          <p:cNvGrpSpPr/>
          <p:nvPr/>
        </p:nvGrpSpPr>
        <p:grpSpPr>
          <a:xfrm rot="0">
            <a:off x="1028700" y="6598786"/>
            <a:ext cx="5587239" cy="2662922"/>
            <a:chOff x="0" y="0"/>
            <a:chExt cx="2065940" cy="984643"/>
          </a:xfrm>
        </p:grpSpPr>
        <p:sp>
          <p:nvSpPr>
            <p:cNvPr name="Freeform 19" id="19"/>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20" id="20"/>
            <p:cNvSpPr txBox="true"/>
            <p:nvPr/>
          </p:nvSpPr>
          <p:spPr>
            <a:xfrm>
              <a:off x="0" y="-57150"/>
              <a:ext cx="2065940" cy="1041793"/>
            </a:xfrm>
            <a:prstGeom prst="rect">
              <a:avLst/>
            </a:prstGeom>
          </p:spPr>
          <p:txBody>
            <a:bodyPr anchor="ctr" rtlCol="false" tIns="50800" lIns="50800" bIns="50800" rIns="50800"/>
            <a:lstStyle/>
            <a:p>
              <a:pPr algn="ctr">
                <a:lnSpc>
                  <a:spcPts val="3919"/>
                </a:lnSpc>
              </a:pPr>
              <a:r>
                <a:rPr lang="en-US" sz="2799" b="true">
                  <a:solidFill>
                    <a:srgbClr val="000000"/>
                  </a:solidFill>
                  <a:latin typeface="Open Sans Extra Bold"/>
                  <a:ea typeface="Open Sans Extra Bold"/>
                  <a:cs typeface="Open Sans Extra Bold"/>
                  <a:sym typeface="Open Sans Extra Bold"/>
                </a:rPr>
                <a:t>Display Devices</a:t>
              </a:r>
              <a:r>
                <a:rPr lang="en-US" sz="2799">
                  <a:solidFill>
                    <a:srgbClr val="000000"/>
                  </a:solidFill>
                  <a:latin typeface="Open Sans Extra Bold"/>
                  <a:ea typeface="Open Sans Extra Bold"/>
                  <a:cs typeface="Open Sans Extra Bold"/>
                  <a:sym typeface="Open Sans Extra Bold"/>
                </a:rPr>
                <a:t>:</a:t>
              </a:r>
            </a:p>
            <a:p>
              <a:pPr algn="ctr">
                <a:lnSpc>
                  <a:spcPts val="3919"/>
                </a:lnSpc>
              </a:pPr>
              <a:r>
                <a:rPr lang="en-US" sz="2799">
                  <a:solidFill>
                    <a:srgbClr val="000000"/>
                  </a:solidFill>
                  <a:latin typeface="Open Sans Extra Bold"/>
                  <a:ea typeface="Open Sans Extra Bold"/>
                  <a:cs typeface="Open Sans Extra Bold"/>
                  <a:sym typeface="Open Sans Extra Bold"/>
                </a:rPr>
                <a:t>Monitors, projectors, or tablets for visual output.</a:t>
              </a:r>
            </a:p>
            <a:p>
              <a:pPr algn="ctr" marL="0" indent="0" lvl="0">
                <a:lnSpc>
                  <a:spcPts val="2659"/>
                </a:lnSpc>
                <a:spcBef>
                  <a:spcPct val="0"/>
                </a:spcBef>
              </a:pPr>
            </a:p>
          </p:txBody>
        </p:sp>
      </p:grpSp>
      <p:sp>
        <p:nvSpPr>
          <p:cNvPr name="Freeform 21" id="21"/>
          <p:cNvSpPr/>
          <p:nvPr/>
        </p:nvSpPr>
        <p:spPr>
          <a:xfrm flipH="false" flipV="false" rot="-7900054">
            <a:off x="7120909" y="3355308"/>
            <a:ext cx="1012981" cy="454921"/>
          </a:xfrm>
          <a:custGeom>
            <a:avLst/>
            <a:gdLst/>
            <a:ahLst/>
            <a:cxnLst/>
            <a:rect r="r" b="b" t="t" l="l"/>
            <a:pathLst>
              <a:path h="454921" w="1012981">
                <a:moveTo>
                  <a:pt x="0" y="0"/>
                </a:moveTo>
                <a:lnTo>
                  <a:pt x="1012981" y="0"/>
                </a:lnTo>
                <a:lnTo>
                  <a:pt x="1012981" y="454920"/>
                </a:lnTo>
                <a:lnTo>
                  <a:pt x="0" y="454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2700000">
            <a:off x="10164176" y="3365899"/>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3209977">
            <a:off x="10199038" y="7202224"/>
            <a:ext cx="1012981" cy="454921"/>
          </a:xfrm>
          <a:custGeom>
            <a:avLst/>
            <a:gdLst/>
            <a:ahLst/>
            <a:cxnLst/>
            <a:rect r="r" b="b" t="t" l="l"/>
            <a:pathLst>
              <a:path h="454921" w="1012981">
                <a:moveTo>
                  <a:pt x="0" y="0"/>
                </a:moveTo>
                <a:lnTo>
                  <a:pt x="1012982" y="0"/>
                </a:lnTo>
                <a:lnTo>
                  <a:pt x="1012982" y="454920"/>
                </a:lnTo>
                <a:lnTo>
                  <a:pt x="0" y="454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7866361">
            <a:off x="7407491" y="7190963"/>
            <a:ext cx="1012981" cy="454921"/>
          </a:xfrm>
          <a:custGeom>
            <a:avLst/>
            <a:gdLst/>
            <a:ahLst/>
            <a:cxnLst/>
            <a:rect r="r" b="b" t="t" l="l"/>
            <a:pathLst>
              <a:path h="454921" w="1012981">
                <a:moveTo>
                  <a:pt x="0" y="0"/>
                </a:moveTo>
                <a:lnTo>
                  <a:pt x="1012981" y="0"/>
                </a:lnTo>
                <a:lnTo>
                  <a:pt x="1012981" y="454920"/>
                </a:lnTo>
                <a:lnTo>
                  <a:pt x="0" y="454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6736276" y="4705308"/>
            <a:ext cx="4815449" cy="593834"/>
          </a:xfrm>
          <a:prstGeom prst="rect">
            <a:avLst/>
          </a:prstGeom>
        </p:spPr>
        <p:txBody>
          <a:bodyPr anchor="t" rtlCol="false" tIns="0" lIns="0" bIns="0" rIns="0">
            <a:spAutoFit/>
          </a:bodyPr>
          <a:lstStyle/>
          <a:p>
            <a:pPr algn="ctr" marL="0" indent="0" lvl="1">
              <a:lnSpc>
                <a:spcPts val="4459"/>
              </a:lnSpc>
              <a:spcBef>
                <a:spcPct val="0"/>
              </a:spcBef>
            </a:pPr>
            <a:r>
              <a:rPr lang="en-US" b="true" sz="4597">
                <a:solidFill>
                  <a:srgbClr val="000000"/>
                </a:solidFill>
                <a:latin typeface="DM Sans Bold"/>
                <a:ea typeface="DM Sans Bold"/>
                <a:cs typeface="DM Sans Bold"/>
                <a:sym typeface="DM Sans Bold"/>
              </a:rPr>
              <a:t>REQUIREMENTS</a:t>
            </a:r>
          </a:p>
        </p:txBody>
      </p:sp>
      <p:sp>
        <p:nvSpPr>
          <p:cNvPr name="TextBox 26" id="26"/>
          <p:cNvSpPr txBox="true"/>
          <p:nvPr/>
        </p:nvSpPr>
        <p:spPr>
          <a:xfrm rot="0">
            <a:off x="7409597" y="5674882"/>
            <a:ext cx="3563270" cy="796671"/>
          </a:xfrm>
          <a:prstGeom prst="rect">
            <a:avLst/>
          </a:prstGeom>
        </p:spPr>
        <p:txBody>
          <a:bodyPr anchor="t" rtlCol="false" tIns="0" lIns="0" bIns="0" rIns="0">
            <a:spAutoFit/>
          </a:bodyPr>
          <a:lstStyle/>
          <a:p>
            <a:pPr algn="ctr">
              <a:lnSpc>
                <a:spcPts val="3132"/>
              </a:lnSpc>
            </a:pPr>
            <a:r>
              <a:rPr lang="en-US" sz="2900">
                <a:solidFill>
                  <a:srgbClr val="000000"/>
                </a:solidFill>
                <a:latin typeface="DM Sans"/>
                <a:ea typeface="DM Sans"/>
                <a:cs typeface="DM Sans"/>
                <a:sym typeface="DM Sans"/>
              </a:rPr>
              <a:t>HARDWARE AND SOFTWARE</a:t>
            </a:r>
          </a:p>
        </p:txBody>
      </p:sp>
      <p:sp>
        <p:nvSpPr>
          <p:cNvPr name="TextBox 27" id="27"/>
          <p:cNvSpPr txBox="true"/>
          <p:nvPr/>
        </p:nvSpPr>
        <p:spPr>
          <a:xfrm rot="0">
            <a:off x="1493417" y="138197"/>
            <a:ext cx="410901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HARDWARE</a:t>
            </a:r>
          </a:p>
        </p:txBody>
      </p:sp>
      <p:sp>
        <p:nvSpPr>
          <p:cNvPr name="TextBox 28" id="28"/>
          <p:cNvSpPr txBox="true"/>
          <p:nvPr/>
        </p:nvSpPr>
        <p:spPr>
          <a:xfrm rot="0">
            <a:off x="12659105" y="14372"/>
            <a:ext cx="3613150"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SOFTWARE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292" t="0" r="292" b="0"/>
          <a:stretch>
            <a:fillRect/>
          </a:stretch>
        </p:blipFill>
        <p:spPr>
          <a:xfrm flipH="false" flipV="false" rot="0">
            <a:off x="2165716" y="1865470"/>
            <a:ext cx="14437895" cy="8229600"/>
          </a:xfrm>
          <a:prstGeom prst="rect">
            <a:avLst/>
          </a:prstGeom>
        </p:spPr>
      </p:pic>
      <p:sp>
        <p:nvSpPr>
          <p:cNvPr name="TextBox 4" id="4"/>
          <p:cNvSpPr txBox="true"/>
          <p:nvPr/>
        </p:nvSpPr>
        <p:spPr>
          <a:xfrm rot="0">
            <a:off x="1028700" y="159703"/>
            <a:ext cx="1696456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PROJECT IMPLEMENTATION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DAGX7ga79Pc</dc:identifier>
  <dcterms:modified xsi:type="dcterms:W3CDTF">2011-08-01T06:04:30Z</dcterms:modified>
  <cp:revision>1</cp:revision>
  <dc:title>GROUP -G14</dc:title>
</cp:coreProperties>
</file>